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74" r:id="rId4"/>
    <p:sldId id="259" r:id="rId5"/>
    <p:sldId id="260" r:id="rId6"/>
    <p:sldId id="276" r:id="rId7"/>
    <p:sldId id="264" r:id="rId8"/>
    <p:sldId id="261" r:id="rId9"/>
    <p:sldId id="262" r:id="rId10"/>
    <p:sldId id="263" r:id="rId11"/>
    <p:sldId id="265" r:id="rId12"/>
    <p:sldId id="266" r:id="rId13"/>
    <p:sldId id="269" r:id="rId14"/>
    <p:sldId id="271" r:id="rId15"/>
    <p:sldId id="272" r:id="rId16"/>
    <p:sldId id="278" r:id="rId17"/>
    <p:sldId id="268" r:id="rId18"/>
    <p:sldId id="267" r:id="rId19"/>
    <p:sldId id="279" r:id="rId20"/>
    <p:sldId id="273" r:id="rId21"/>
    <p:sldId id="28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90"/>
  </p:normalViewPr>
  <p:slideViewPr>
    <p:cSldViewPr snapToGrid="0" snapToObjects="1">
      <p:cViewPr varScale="1">
        <p:scale>
          <a:sx n="107" d="100"/>
          <a:sy n="107" d="100"/>
        </p:scale>
        <p:origin x="200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F164A2-02DF-AC4E-BB41-D658970DEE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ED4E34B-1E54-AC40-B765-7032441BE5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D581499-CB3A-8A47-B95D-AC401DA1D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7C24184-7E3D-954E-BC05-2E9B1EA2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BC8D23-4F8D-204E-8709-0A3B1A5EC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503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FC43BE2-35C8-D045-B1E4-BD19B1C76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7CDEED5-8E1E-134F-ADC2-A7CF8C0BA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919FB19-D33E-FA4A-B6B8-C99A183FD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2ACEF63-C521-FD4D-B917-5864D395A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538A882-4D20-CD4A-B684-16D77D5A2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73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318218B-BDF6-F64B-BAA2-14C29C6C9F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B1C58B6-DCB8-6F40-A767-4DAC62F9C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72055FB-C67E-2544-B9DE-2294D3A16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A7A9CDA-AC00-0F47-B23C-C6E53AA55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4BFE315-BECC-0B43-B033-D8798F115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817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02BCE8-EAD3-6546-BC2A-D7BA6DF64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DD887F0-7A18-414C-A662-8E26B8F29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2227D41-FD62-7044-8141-611862E89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54347CE-C826-3C4C-A092-D97A75046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BBB256B-A655-D146-82EF-96CB915F1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328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FBF64E7-9E2F-F843-AE0F-36AE1DF2D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96C7A28-A911-2C41-92E5-85B0E316C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4AD5BCB-E897-0F4A-9CCB-4C569F44C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BFCE9FA-C3E2-0140-A24F-24DC574AB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96CD5BF-581D-5542-8CBF-ACAF9077E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55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BE7349-B7FC-8643-B953-07783FAC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DC7D54-5A90-3542-A833-D4707F7E2A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0A0CFF5-C446-1648-875F-8FA4069C2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6CC9EBE-1045-0F47-AFC4-C6496A1C9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4B2834-09FD-2547-A50A-C2749EA6E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911D4F1-65CC-7B4A-BACC-8DDE3C173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47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5A4174-9C62-3442-BDB8-062CEA99D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DF6E873-E1AC-D34E-9CF6-4AFA975F8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B15F790-3BC8-EB4B-A807-261EE2828C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DCF0626-F628-784F-8D35-E333391A2E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C365A6D2-E1F3-7645-8295-EFE4D1B3C3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5F2AB73-D3CD-BA49-9EAE-CAD030DBA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44C38E23-5887-5844-98F9-84EB35271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658966B-5820-DE48-A1B5-A03238597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41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479F2E-860E-664B-87CB-B1F3BA3E0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6B40754E-E272-E442-88B5-C9B26FD59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27B0FCC-A5B3-DF4D-A338-7BA3BE5DA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5F57DDE-F922-D64D-A7C9-CC5018188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2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8843E46-636D-364D-B0CA-0A67FE7C5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4163A08-3E2D-064B-8DA6-089463F94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C279AFE-E399-8943-B47A-D1C28CC9E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29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9AFA39-4E8A-2B4A-8C90-DCFA22DE7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9414A54-209C-0D47-B2B9-E14783503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EA11EAB-F5C0-6849-9A48-A0C324613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68BFFAA-7CC5-3B48-926E-BD9E04F8E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228DD30-CD66-5544-8404-A1611E92D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5B52547-F7B6-014E-9D70-FE22B5E6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269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F35D49-738D-154A-9D80-5EFD9E0CA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0D7E7AED-CB27-1147-8009-14E1637AC9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3C75AD3-C230-9541-96BE-BE78FBB0C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ECF83E4-B793-FA4A-8236-AA64A8301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0B787C9-FC5B-E543-B9E2-0BBD3A98F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EFCD3C8-8F66-6D45-80C7-A76CC6B0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87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4F8E98A-CF95-4742-8ED0-22F0D9CE7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C30E1B7-D762-D54E-985C-FC5D132BD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A3CA9D-1660-6348-9ABD-66C84EA277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2CD03-CE60-4642-8659-0A6816AB831B}" type="datetimeFigureOut">
              <a:rPr lang="en-US" smtClean="0"/>
              <a:t>1/23/18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79AD022-136F-504E-8AC3-DAD1A37328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7CA6205-5937-5B41-A554-2B7FEA61DA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2AAB24-8494-6840-BA19-AEE8CB7C6B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51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ignificantdigits.org/2017/10/switching-from-base-r-to-tidyverse/" TargetMode="External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DA5E33F-2455-E747-A60F-B42E72333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Data wrangling!</a:t>
            </a:r>
            <a:br>
              <a:rPr lang="en-GB" dirty="0"/>
            </a:br>
            <a:r>
              <a:rPr lang="en-GB" dirty="0"/>
              <a:t>Introduction to the </a:t>
            </a:r>
            <a:r>
              <a:rPr lang="en-GB" dirty="0" err="1"/>
              <a:t>Tidyverse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D544C70-E1BD-0246-BC2D-284D942E73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Daniel Padfield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563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4C18434-9F82-F741-BC86-70C4EE274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columns with mutate()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C26FE4-2013-B641-948E-6A3366ACE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369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4C0D95-6FC9-E748-9E19-66857CAB4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 the same function on many columns using </a:t>
            </a:r>
            <a:r>
              <a:rPr lang="en-GB" dirty="0" err="1"/>
              <a:t>mutate_at</a:t>
            </a:r>
            <a:r>
              <a:rPr lang="en-GB" dirty="0"/>
              <a:t>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0D198D-2D8B-064C-B866-F2F16C32CD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748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EBBE77-7E8A-C14D-B686-6F3F1F2CB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 more nested </a:t>
            </a:r>
            <a:r>
              <a:rPr lang="en-GB" dirty="0" err="1"/>
              <a:t>if_else</a:t>
            </a:r>
            <a:r>
              <a:rPr lang="en-GB" dirty="0"/>
              <a:t>() with </a:t>
            </a:r>
            <a:r>
              <a:rPr lang="en-GB" dirty="0" err="1"/>
              <a:t>case_when</a:t>
            </a:r>
            <a:r>
              <a:rPr lang="en-GB" dirty="0"/>
              <a:t>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CEFE1C-8954-CF4F-BE55-D03508D35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13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B106C3-BE48-F04C-8F87-391C477A5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Piping with %&gt;%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ECE357B-5DFA-C741-99A7-32C893D70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88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CA493E-556E-D649-B89A-29DCD5FCC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 data using </a:t>
            </a:r>
            <a:r>
              <a:rPr lang="en-GB" dirty="0" err="1"/>
              <a:t>group_by</a:t>
            </a:r>
            <a:r>
              <a:rPr lang="en-GB" dirty="0"/>
              <a:t>() and summarise()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F97BE3C-BE9A-2A42-82C7-DA7C015A6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23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1C0845-F04A-6341-AD4F-775F273A4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Group-wise columns with </a:t>
            </a:r>
            <a:r>
              <a:rPr lang="en-GB" dirty="0" err="1"/>
              <a:t>group_by</a:t>
            </a:r>
            <a:r>
              <a:rPr lang="en-GB" dirty="0"/>
              <a:t>() and mutate()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3A659B3-77C7-B448-BFC4-F7FDAAD53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960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 it all together!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740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1ACC5C-0417-2849-A0BB-116CBD198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MicrobioUoE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DF41820-DD20-CA47-8E83-FDB66C84B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646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F1EB5D-9277-BC49-ACDF-CF3FFA5F0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Cheatsheets</a:t>
            </a:r>
            <a:r>
              <a:rPr lang="en-GB" dirty="0"/>
              <a:t> for the </a:t>
            </a:r>
            <a:r>
              <a:rPr lang="en-GB" dirty="0" err="1"/>
              <a:t>tidyverse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195" y="1786514"/>
            <a:ext cx="7987610" cy="422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289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F1EB5D-9277-BC49-ACDF-CF3FFA5F0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Cheatsheets</a:t>
            </a:r>
            <a:r>
              <a:rPr lang="en-GB" dirty="0"/>
              <a:t> for the </a:t>
            </a:r>
            <a:r>
              <a:rPr lang="en-GB" dirty="0" err="1"/>
              <a:t>tidyverse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574" y="1690688"/>
            <a:ext cx="3988654" cy="308214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7947" y="2450709"/>
            <a:ext cx="3988014" cy="30816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7030" y="2882818"/>
            <a:ext cx="4451536" cy="351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78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105F06E-BBAF-2E48-95B1-D0917CCF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</a:t>
            </a:r>
            <a:r>
              <a:rPr lang="en-GB" dirty="0" err="1" smtClean="0"/>
              <a:t>tidyverse</a:t>
            </a:r>
            <a:r>
              <a:rPr lang="en-GB" dirty="0" smtClean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F5C1DBD-3B85-0D41-B55A-EB9F43590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560" y="1778124"/>
            <a:ext cx="5503224" cy="4351338"/>
          </a:xfrm>
        </p:spPr>
        <p:txBody>
          <a:bodyPr/>
          <a:lstStyle/>
          <a:p>
            <a:r>
              <a:rPr lang="en-US" dirty="0" smtClean="0"/>
              <a:t>Set of packages designed by Hadley Wickham and his team at </a:t>
            </a:r>
            <a:r>
              <a:rPr lang="en-US" dirty="0" err="1" smtClean="0"/>
              <a:t>Rstudio</a:t>
            </a:r>
            <a:endParaRPr lang="en-US" dirty="0" smtClean="0"/>
          </a:p>
          <a:p>
            <a:r>
              <a:rPr lang="en-US" dirty="0" smtClean="0"/>
              <a:t>Install the complete </a:t>
            </a:r>
            <a:r>
              <a:rPr lang="en-US" dirty="0" err="1" smtClean="0"/>
              <a:t>tidyverse</a:t>
            </a:r>
            <a:r>
              <a:rPr lang="en-US" dirty="0" smtClean="0"/>
              <a:t> using:</a:t>
            </a:r>
            <a:endParaRPr lang="en-US" dirty="0"/>
          </a:p>
          <a:p>
            <a:pPr lvl="1"/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nstall.packages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(“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tidyverse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”)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00" y="1560059"/>
            <a:ext cx="5552200" cy="423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440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6E6EDD-2BC8-7B48-98CB-C7AA767FC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Moving from base R to the </a:t>
            </a:r>
            <a:r>
              <a:rPr lang="en-GB" dirty="0" err="1"/>
              <a:t>tidyverse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8DF1734-CCD5-1B4B-827D-A9C7F0521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25689"/>
          </a:xfrm>
        </p:spPr>
        <p:txBody>
          <a:bodyPr/>
          <a:lstStyle/>
          <a:p>
            <a:r>
              <a:rPr lang="en-US" dirty="0">
                <a:hlinkClick r:id="rId2"/>
              </a:rPr>
              <a:t>Blog post link</a:t>
            </a:r>
            <a:r>
              <a:rPr lang="en-US" dirty="0" smtClean="0">
                <a:hlinkClick r:id="rId2"/>
              </a:rPr>
              <a:t>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796" y="2256311"/>
            <a:ext cx="4986252" cy="450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55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Cheers!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924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105F06E-BBAF-2E48-95B1-D0917CCF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the </a:t>
            </a:r>
            <a:r>
              <a:rPr lang="en-GB" dirty="0" err="1" smtClean="0"/>
              <a:t>tidyverse</a:t>
            </a:r>
            <a:r>
              <a:rPr lang="en-GB" dirty="0" smtClean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F5C1DBD-3B85-0D41-B55A-EB9F43590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560" y="1778124"/>
            <a:ext cx="5503224" cy="4351338"/>
          </a:xfrm>
        </p:spPr>
        <p:txBody>
          <a:bodyPr/>
          <a:lstStyle/>
          <a:p>
            <a:r>
              <a:rPr lang="en-US" dirty="0" smtClean="0"/>
              <a:t>Set of packages designed by Hadley Wickham and his team at </a:t>
            </a:r>
            <a:r>
              <a:rPr lang="en-US" dirty="0" err="1" smtClean="0"/>
              <a:t>Rstudio</a:t>
            </a:r>
            <a:endParaRPr lang="en-US" dirty="0" smtClean="0"/>
          </a:p>
          <a:p>
            <a:r>
              <a:rPr lang="en-US" dirty="0" smtClean="0"/>
              <a:t>Try to create a set of tools for full-stack analysis that use the same syntax and set of rules</a:t>
            </a:r>
            <a:endParaRPr lang="en-US" dirty="0" smtClean="0"/>
          </a:p>
          <a:p>
            <a:r>
              <a:rPr lang="en-US" dirty="0" smtClean="0"/>
              <a:t>Install the complete </a:t>
            </a:r>
            <a:r>
              <a:rPr lang="en-US" dirty="0" err="1" smtClean="0"/>
              <a:t>tidyverse</a:t>
            </a:r>
            <a:r>
              <a:rPr lang="en-US" dirty="0" smtClean="0"/>
              <a:t> using:</a:t>
            </a:r>
            <a:endParaRPr lang="en-US" dirty="0"/>
          </a:p>
          <a:p>
            <a:pPr lvl="1"/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nstall.packages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(“</a:t>
            </a:r>
            <a:r>
              <a:rPr lang="en-US" sz="2000" dirty="0" err="1" smtClean="0">
                <a:latin typeface="Monaco" charset="0"/>
                <a:ea typeface="Monaco" charset="0"/>
                <a:cs typeface="Monaco" charset="0"/>
              </a:rPr>
              <a:t>tidyverse</a:t>
            </a:r>
            <a:r>
              <a:rPr lang="en-US" sz="2000" dirty="0" smtClean="0">
                <a:latin typeface="Monaco" charset="0"/>
                <a:ea typeface="Monaco" charset="0"/>
                <a:cs typeface="Monaco" charset="0"/>
              </a:rPr>
              <a:t>”)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911" y="2180109"/>
            <a:ext cx="5874327" cy="3111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0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32943B6-C4B6-FB43-A056-D0671B529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Bind multiple files with </a:t>
            </a:r>
            <a:r>
              <a:rPr lang="en-GB" dirty="0" err="1"/>
              <a:t>purrr</a:t>
            </a:r>
            <a:r>
              <a:rPr lang="en-GB" dirty="0"/>
              <a:t> and </a:t>
            </a:r>
            <a:r>
              <a:rPr lang="en-GB" dirty="0" err="1"/>
              <a:t>readxl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DDB8520-3730-4843-9F41-63BEF4C1C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661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B9A596-2627-F145-B134-80FF2E5E3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Tidy column names with janitor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567ABAD-1D23-C649-87D8-98A6E1CB6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Working data, column names can often be confusing</a:t>
            </a:r>
          </a:p>
          <a:p>
            <a:r>
              <a:rPr lang="en-US" dirty="0" smtClean="0"/>
              <a:t>No CAPITALS, numbers as first letter or spaces</a:t>
            </a:r>
          </a:p>
          <a:p>
            <a:r>
              <a:rPr lang="en-US" dirty="0"/>
              <a:t>j</a:t>
            </a:r>
            <a:r>
              <a:rPr lang="en-US" dirty="0" smtClean="0"/>
              <a:t>anitor::</a:t>
            </a:r>
            <a:r>
              <a:rPr lang="en-US" dirty="0" err="1" smtClean="0"/>
              <a:t>clean_names</a:t>
            </a:r>
            <a:r>
              <a:rPr lang="en-US" dirty="0" smtClean="0"/>
              <a:t>() automatically renames column names to be all lower case and replaces spaces with “_”, puts an X in front of the first number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365125"/>
            <a:ext cx="1524000" cy="17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92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5B9A596-2627-F145-B134-80FF2E5E3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Tidy column names with janitor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567ABAD-1D23-C649-87D8-98A6E1CB6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73187" cy="4598926"/>
          </a:xfrm>
        </p:spPr>
        <p:txBody>
          <a:bodyPr/>
          <a:lstStyle/>
          <a:p>
            <a:r>
              <a:rPr lang="en-US" dirty="0" smtClean="0"/>
              <a:t>From this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9800" y="365125"/>
            <a:ext cx="1524000" cy="1765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45080"/>
            <a:ext cx="3795262" cy="260135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xmlns="" id="{9567ABAD-1D23-C649-87D8-98A6E1CB6611}"/>
              </a:ext>
            </a:extLst>
          </p:cNvPr>
          <p:cNvSpPr txBox="1">
            <a:spLocks/>
          </p:cNvSpPr>
          <p:nvPr/>
        </p:nvSpPr>
        <p:spPr>
          <a:xfrm>
            <a:off x="5519634" y="1825625"/>
            <a:ext cx="4173187" cy="4598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To this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5073" y="2963038"/>
            <a:ext cx="4631952" cy="25833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739" y="3813938"/>
            <a:ext cx="3873500" cy="6223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8874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420BCD-E4B3-984E-BFFD-97640C122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Stack </a:t>
            </a:r>
            <a:r>
              <a:rPr lang="en-GB" dirty="0" smtClean="0"/>
              <a:t>data (i.e. long format) </a:t>
            </a:r>
            <a:r>
              <a:rPr lang="en-GB" dirty="0"/>
              <a:t>using gather()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0B61377-49D4-A64D-A816-6307D5874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653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B89990-A67E-CF4A-96CC-6684D610F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Select columns with select()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282081-F19F-8D4B-915B-6EA7BBEBB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369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CD7958-65D2-BC42-A0DB-F4FBACCF4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Subset rows with filter()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87EC25-8759-B446-A60C-980959E0C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8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236</Words>
  <Application>Microsoft Macintosh PowerPoint</Application>
  <PresentationFormat>Widescreen</PresentationFormat>
  <Paragraphs>35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Calibri Light</vt:lpstr>
      <vt:lpstr>Mangal</vt:lpstr>
      <vt:lpstr>Monaco</vt:lpstr>
      <vt:lpstr>Arial</vt:lpstr>
      <vt:lpstr>Office Theme</vt:lpstr>
      <vt:lpstr>Data wrangling! Introduction to the Tidyverse</vt:lpstr>
      <vt:lpstr>What is the tidyverse?</vt:lpstr>
      <vt:lpstr>What is the tidyverse?</vt:lpstr>
      <vt:lpstr>Bind multiple files with purrr and readxl </vt:lpstr>
      <vt:lpstr>Tidy column names with janitor</vt:lpstr>
      <vt:lpstr>Tidy column names with janitor</vt:lpstr>
      <vt:lpstr>Stack data (i.e. long format) using gather()</vt:lpstr>
      <vt:lpstr>Select columns with select()</vt:lpstr>
      <vt:lpstr>Subset rows with filter()</vt:lpstr>
      <vt:lpstr>Add columns with mutate()</vt:lpstr>
      <vt:lpstr>Do the same function on many columns using mutate_at()</vt:lpstr>
      <vt:lpstr>No more nested if_else() with case_when()</vt:lpstr>
      <vt:lpstr>Piping with %&gt;%</vt:lpstr>
      <vt:lpstr>Summary data using group_by() and summarise()</vt:lpstr>
      <vt:lpstr>Group-wise columns with group_by() and mutate()</vt:lpstr>
      <vt:lpstr>Put it all together!</vt:lpstr>
      <vt:lpstr>MicrobioUoE</vt:lpstr>
      <vt:lpstr>Cheatsheets for the tidyverse</vt:lpstr>
      <vt:lpstr>Cheatsheets for the tidyverse</vt:lpstr>
      <vt:lpstr>Moving from base R to the tidyverse</vt:lpstr>
      <vt:lpstr>Cheers!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wrangling! Introduction to the Tidyverse</dc:title>
  <dc:creator>Padfield, Daniel</dc:creator>
  <cp:lastModifiedBy>Padfield, Daniel</cp:lastModifiedBy>
  <cp:revision>6</cp:revision>
  <dcterms:created xsi:type="dcterms:W3CDTF">2018-01-22T19:58:43Z</dcterms:created>
  <dcterms:modified xsi:type="dcterms:W3CDTF">2018-01-23T17:30:12Z</dcterms:modified>
</cp:coreProperties>
</file>

<file path=docProps/thumbnail.jpeg>
</file>